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63" r:id="rId4"/>
    <p:sldId id="258" r:id="rId5"/>
    <p:sldId id="264" r:id="rId6"/>
    <p:sldId id="265" r:id="rId7"/>
    <p:sldId id="259" r:id="rId8"/>
    <p:sldId id="266" r:id="rId9"/>
    <p:sldId id="267" r:id="rId10"/>
    <p:sldId id="260" r:id="rId11"/>
    <p:sldId id="270" r:id="rId12"/>
    <p:sldId id="269" r:id="rId13"/>
    <p:sldId id="268" r:id="rId14"/>
    <p:sldId id="261" r:id="rId15"/>
    <p:sldId id="271" r:id="rId16"/>
    <p:sldId id="26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77709"/>
  </p:normalViewPr>
  <p:slideViewPr>
    <p:cSldViewPr snapToGrid="0" snapToObjects="1">
      <p:cViewPr varScale="1">
        <p:scale>
          <a:sx n="97" d="100"/>
          <a:sy n="97" d="100"/>
        </p:scale>
        <p:origin x="116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FC067-D655-7E47-8095-E7E259CE230D}" type="datetimeFigureOut">
              <a:rPr lang="en-US" smtClean="0"/>
              <a:t>8/1/20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6B215-4CE6-C143-AD18-AEDDDB4A7211}" type="slidenum">
              <a:rPr lang="en-US" smtClean="0"/>
              <a:t>‹#›</a:t>
            </a:fld>
            <a:endParaRPr lang="en-US"/>
          </a:p>
        </p:txBody>
      </p:sp>
    </p:spTree>
    <p:extLst>
      <p:ext uri="{BB962C8B-B14F-4D97-AF65-F5344CB8AC3E}">
        <p14:creationId xmlns:p14="http://schemas.microsoft.com/office/powerpoint/2010/main" val="3274437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the NEMLA for the opportunity to speak today and to Mike </a:t>
            </a:r>
            <a:r>
              <a:rPr lang="en-US" dirty="0" err="1"/>
              <a:t>Torregrossa</a:t>
            </a:r>
            <a:r>
              <a:rPr lang="en-US" dirty="0"/>
              <a:t> for organizing this panel. In the brief time that I have, I would like to highlight a number of the online and digital options available to readers, creators, or scholars in Graphic Medicine. For better or for worse, this will be a representative sample rather than a comprehensive one since, nicely, this growing engagement between the comics medium and healthcare, medicine, education, and patient experience is expanding yearly. Therefore, this is less a primer on the subject and more of a peek in the digital toolbox to which we are dedicating more scholarly workshop space annually.</a:t>
            </a:r>
          </a:p>
        </p:txBody>
      </p:sp>
      <p:sp>
        <p:nvSpPr>
          <p:cNvPr id="4" name="Slide Number Placeholder 3"/>
          <p:cNvSpPr>
            <a:spLocks noGrp="1"/>
          </p:cNvSpPr>
          <p:nvPr>
            <p:ph type="sldNum" sz="quarter" idx="5"/>
          </p:nvPr>
        </p:nvSpPr>
        <p:spPr/>
        <p:txBody>
          <a:bodyPr/>
          <a:lstStyle/>
          <a:p>
            <a:fld id="{6D66B215-4CE6-C143-AD18-AEDDDB4A7211}" type="slidenum">
              <a:rPr lang="en-US" smtClean="0"/>
              <a:t>1</a:t>
            </a:fld>
            <a:endParaRPr lang="en-US"/>
          </a:p>
        </p:txBody>
      </p:sp>
    </p:spTree>
    <p:extLst>
      <p:ext uri="{BB962C8B-B14F-4D97-AF65-F5344CB8AC3E}">
        <p14:creationId xmlns:p14="http://schemas.microsoft.com/office/powerpoint/2010/main" val="3353244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as scholars like </a:t>
            </a:r>
            <a:r>
              <a:rPr lang="en-US" dirty="0" err="1"/>
              <a:t>Jaggers</a:t>
            </a:r>
            <a:r>
              <a:rPr lang="en-US" dirty="0"/>
              <a:t> and the Graphic Medicine website track new print publications, immediate and of-the-moment webcomics are offering perspectives on healthcare and illness from all angles.</a:t>
            </a:r>
          </a:p>
        </p:txBody>
      </p:sp>
      <p:sp>
        <p:nvSpPr>
          <p:cNvPr id="4" name="Slide Number Placeholder 3"/>
          <p:cNvSpPr>
            <a:spLocks noGrp="1"/>
          </p:cNvSpPr>
          <p:nvPr>
            <p:ph type="sldNum" sz="quarter" idx="5"/>
          </p:nvPr>
        </p:nvSpPr>
        <p:spPr/>
        <p:txBody>
          <a:bodyPr/>
          <a:lstStyle/>
          <a:p>
            <a:fld id="{6D66B215-4CE6-C143-AD18-AEDDDB4A7211}" type="slidenum">
              <a:rPr lang="en-US" smtClean="0"/>
              <a:t>10</a:t>
            </a:fld>
            <a:endParaRPr lang="en-US"/>
          </a:p>
        </p:txBody>
      </p:sp>
    </p:spTree>
    <p:extLst>
      <p:ext uri="{BB962C8B-B14F-4D97-AF65-F5344CB8AC3E}">
        <p14:creationId xmlns:p14="http://schemas.microsoft.com/office/powerpoint/2010/main" val="91267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College of Physicians offers, as a subsite to their Annals of Internal Medicine portal, The Annals of Graphic Medicine, with weekly comics from doctors, nurses, policy experts, and patients. </a:t>
            </a:r>
          </a:p>
        </p:txBody>
      </p:sp>
      <p:sp>
        <p:nvSpPr>
          <p:cNvPr id="4" name="Slide Number Placeholder 3"/>
          <p:cNvSpPr>
            <a:spLocks noGrp="1"/>
          </p:cNvSpPr>
          <p:nvPr>
            <p:ph type="sldNum" sz="quarter" idx="5"/>
          </p:nvPr>
        </p:nvSpPr>
        <p:spPr/>
        <p:txBody>
          <a:bodyPr/>
          <a:lstStyle/>
          <a:p>
            <a:fld id="{6D66B215-4CE6-C143-AD18-AEDDDB4A7211}" type="slidenum">
              <a:rPr lang="en-US" smtClean="0"/>
              <a:t>11</a:t>
            </a:fld>
            <a:endParaRPr lang="en-US"/>
          </a:p>
        </p:txBody>
      </p:sp>
    </p:spTree>
    <p:extLst>
      <p:ext uri="{BB962C8B-B14F-4D97-AF65-F5344CB8AC3E}">
        <p14:creationId xmlns:p14="http://schemas.microsoft.com/office/powerpoint/2010/main" val="255352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comics journalism site </a:t>
            </a:r>
            <a:r>
              <a:rPr lang="en-US" i="1" dirty="0"/>
              <a:t>The Nib</a:t>
            </a:r>
            <a:r>
              <a:rPr lang="en-US" i="0" dirty="0"/>
              <a:t> frequently deals in healthcare topics, often noting the impact of the climate crisis on general wellbeing as well as gender issues and public health policy.</a:t>
            </a:r>
            <a:endParaRPr lang="en-US" dirty="0"/>
          </a:p>
        </p:txBody>
      </p:sp>
      <p:sp>
        <p:nvSpPr>
          <p:cNvPr id="4" name="Slide Number Placeholder 3"/>
          <p:cNvSpPr>
            <a:spLocks noGrp="1"/>
          </p:cNvSpPr>
          <p:nvPr>
            <p:ph type="sldNum" sz="quarter" idx="5"/>
          </p:nvPr>
        </p:nvSpPr>
        <p:spPr/>
        <p:txBody>
          <a:bodyPr/>
          <a:lstStyle/>
          <a:p>
            <a:fld id="{6D66B215-4CE6-C143-AD18-AEDDDB4A7211}" type="slidenum">
              <a:rPr lang="en-US" smtClean="0"/>
              <a:t>12</a:t>
            </a:fld>
            <a:endParaRPr lang="en-US"/>
          </a:p>
        </p:txBody>
      </p:sp>
    </p:spTree>
    <p:extLst>
      <p:ext uri="{BB962C8B-B14F-4D97-AF65-F5344CB8AC3E}">
        <p14:creationId xmlns:p14="http://schemas.microsoft.com/office/powerpoint/2010/main" val="379616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creators are also putting their experiences online, offering their GM works instructionally, satirically, and critically. Here, I’m displaying Booster Shot Comics as well as its Instagram feed, most recently on the COVID-19 pandemic. Dr. Mike Natter chronicles his own work as physicians as well as a type-1 diabetic since childhood. Matt </a:t>
            </a:r>
            <a:r>
              <a:rPr lang="en-US" dirty="0" err="1"/>
              <a:t>Mewhorter</a:t>
            </a:r>
            <a:r>
              <a:rPr lang="en-US" dirty="0"/>
              <a:t> is likewise a therapist as well as a cancer survivor, told in comics via his Cancer Owl. And the </a:t>
            </a:r>
            <a:r>
              <a:rPr lang="en-US" dirty="0" err="1"/>
              <a:t>caselogs</a:t>
            </a:r>
            <a:r>
              <a:rPr lang="en-US" dirty="0"/>
              <a:t> of, now graduated, pharmacy student </a:t>
            </a:r>
            <a:r>
              <a:rPr lang="en-US" dirty="0" err="1"/>
              <a:t>Giang</a:t>
            </a:r>
            <a:r>
              <a:rPr lang="en-US" dirty="0"/>
              <a:t> Ho continues on with new comics appearing on their Twitter feed.</a:t>
            </a:r>
          </a:p>
        </p:txBody>
      </p:sp>
      <p:sp>
        <p:nvSpPr>
          <p:cNvPr id="4" name="Slide Number Placeholder 3"/>
          <p:cNvSpPr>
            <a:spLocks noGrp="1"/>
          </p:cNvSpPr>
          <p:nvPr>
            <p:ph type="sldNum" sz="quarter" idx="5"/>
          </p:nvPr>
        </p:nvSpPr>
        <p:spPr/>
        <p:txBody>
          <a:bodyPr/>
          <a:lstStyle/>
          <a:p>
            <a:fld id="{6D66B215-4CE6-C143-AD18-AEDDDB4A7211}" type="slidenum">
              <a:rPr lang="en-US" smtClean="0"/>
              <a:t>13</a:t>
            </a:fld>
            <a:endParaRPr lang="en-US"/>
          </a:p>
        </p:txBody>
      </p:sp>
    </p:spTree>
    <p:extLst>
      <p:ext uri="{BB962C8B-B14F-4D97-AF65-F5344CB8AC3E}">
        <p14:creationId xmlns:p14="http://schemas.microsoft.com/office/powerpoint/2010/main" val="74472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would like to offer some resources for the further expansion of Graphic Medicine, either creative works therein or scholarship and pedagogy thereupon. I present these as an invitation, lauding the journey already undertaken by GM pioneers but also the immense space still uncharted.</a:t>
            </a:r>
          </a:p>
        </p:txBody>
      </p:sp>
      <p:sp>
        <p:nvSpPr>
          <p:cNvPr id="4" name="Slide Number Placeholder 3"/>
          <p:cNvSpPr>
            <a:spLocks noGrp="1"/>
          </p:cNvSpPr>
          <p:nvPr>
            <p:ph type="sldNum" sz="quarter" idx="5"/>
          </p:nvPr>
        </p:nvSpPr>
        <p:spPr/>
        <p:txBody>
          <a:bodyPr/>
          <a:lstStyle/>
          <a:p>
            <a:fld id="{6D66B215-4CE6-C143-AD18-AEDDDB4A7211}" type="slidenum">
              <a:rPr lang="en-US" smtClean="0"/>
              <a:t>14</a:t>
            </a:fld>
            <a:endParaRPr lang="en-US"/>
          </a:p>
        </p:txBody>
      </p:sp>
    </p:spTree>
    <p:extLst>
      <p:ext uri="{BB962C8B-B14F-4D97-AF65-F5344CB8AC3E}">
        <p14:creationId xmlns:p14="http://schemas.microsoft.com/office/powerpoint/2010/main" val="113218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LibGuides</a:t>
            </a:r>
            <a:r>
              <a:rPr lang="en-US" dirty="0"/>
              <a:t> on Graphic Medicine come from the University of Michigan and my own MCPHS University, both delivering research guides and some essential materials in the field. And, for immediate social media discussion of GM, the #</a:t>
            </a:r>
            <a:r>
              <a:rPr lang="en-US" dirty="0" err="1"/>
              <a:t>GraphicMedicine</a:t>
            </a:r>
            <a:r>
              <a:rPr lang="en-US" dirty="0"/>
              <a:t> hashtag, tracked here by </a:t>
            </a:r>
            <a:r>
              <a:rPr lang="en-US" dirty="0" err="1"/>
              <a:t>Symplur.com</a:t>
            </a:r>
            <a:r>
              <a:rPr lang="en-US" dirty="0"/>
              <a:t>, allows one either to lurk or to contribute to unfolding discourse. There’s every chance that this NEMLA presentation is being chronicled there right now! </a:t>
            </a:r>
          </a:p>
        </p:txBody>
      </p:sp>
      <p:sp>
        <p:nvSpPr>
          <p:cNvPr id="4" name="Slide Number Placeholder 3"/>
          <p:cNvSpPr>
            <a:spLocks noGrp="1"/>
          </p:cNvSpPr>
          <p:nvPr>
            <p:ph type="sldNum" sz="quarter" idx="5"/>
          </p:nvPr>
        </p:nvSpPr>
        <p:spPr/>
        <p:txBody>
          <a:bodyPr/>
          <a:lstStyle/>
          <a:p>
            <a:fld id="{6D66B215-4CE6-C143-AD18-AEDDDB4A7211}" type="slidenum">
              <a:rPr lang="en-US" smtClean="0"/>
              <a:t>15</a:t>
            </a:fld>
            <a:endParaRPr lang="en-US"/>
          </a:p>
        </p:txBody>
      </p:sp>
    </p:spTree>
    <p:extLst>
      <p:ext uri="{BB962C8B-B14F-4D97-AF65-F5344CB8AC3E}">
        <p14:creationId xmlns:p14="http://schemas.microsoft.com/office/powerpoint/2010/main" val="312749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my time for today, but I would welcome all of you to continue in this discussion of Graphic Medicine either with me on Twitter (@</a:t>
            </a:r>
            <a:r>
              <a:rPr lang="en-US" dirty="0" err="1"/>
              <a:t>adlewis</a:t>
            </a:r>
            <a:r>
              <a:rPr lang="en-US" dirty="0"/>
              <a:t>) or via any of the online items I covered today. A complete list of them as well as a copy of this presentation will be made available on the GMB site via this link </a:t>
            </a:r>
            <a:r>
              <a:rPr lang="en-US" dirty="0" err="1"/>
              <a:t>tinyurl.com</a:t>
            </a:r>
            <a:r>
              <a:rPr lang="en-US" dirty="0"/>
              <a:t>/nemla2020. Thank you!</a:t>
            </a:r>
          </a:p>
        </p:txBody>
      </p:sp>
      <p:sp>
        <p:nvSpPr>
          <p:cNvPr id="4" name="Slide Number Placeholder 3"/>
          <p:cNvSpPr>
            <a:spLocks noGrp="1"/>
          </p:cNvSpPr>
          <p:nvPr>
            <p:ph type="sldNum" sz="quarter" idx="5"/>
          </p:nvPr>
        </p:nvSpPr>
        <p:spPr/>
        <p:txBody>
          <a:bodyPr/>
          <a:lstStyle/>
          <a:p>
            <a:fld id="{6D66B215-4CE6-C143-AD18-AEDDDB4A7211}" type="slidenum">
              <a:rPr lang="en-US" smtClean="0"/>
              <a:t>16</a:t>
            </a:fld>
            <a:endParaRPr lang="en-US"/>
          </a:p>
        </p:txBody>
      </p:sp>
    </p:spTree>
    <p:extLst>
      <p:ext uri="{BB962C8B-B14F-4D97-AF65-F5344CB8AC3E}">
        <p14:creationId xmlns:p14="http://schemas.microsoft.com/office/powerpoint/2010/main" val="111700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most prominent websites, though, I promise, this presentation will go beyond a tour of URLs and links that Google could easily generate. </a:t>
            </a:r>
          </a:p>
        </p:txBody>
      </p:sp>
      <p:sp>
        <p:nvSpPr>
          <p:cNvPr id="4" name="Slide Number Placeholder 3"/>
          <p:cNvSpPr>
            <a:spLocks noGrp="1"/>
          </p:cNvSpPr>
          <p:nvPr>
            <p:ph type="sldNum" sz="quarter" idx="5"/>
          </p:nvPr>
        </p:nvSpPr>
        <p:spPr/>
        <p:txBody>
          <a:bodyPr/>
          <a:lstStyle/>
          <a:p>
            <a:fld id="{6D66B215-4CE6-C143-AD18-AEDDDB4A7211}" type="slidenum">
              <a:rPr lang="en-US" smtClean="0"/>
              <a:t>2</a:t>
            </a:fld>
            <a:endParaRPr lang="en-US"/>
          </a:p>
        </p:txBody>
      </p:sp>
    </p:spTree>
    <p:extLst>
      <p:ext uri="{BB962C8B-B14F-4D97-AF65-F5344CB8AC3E}">
        <p14:creationId xmlns:p14="http://schemas.microsoft.com/office/powerpoint/2010/main" val="19866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access only one site on Graphic Medicine, it should be </a:t>
            </a:r>
            <a:r>
              <a:rPr lang="en-US" dirty="0" err="1"/>
              <a:t>GraphicMedicine.org</a:t>
            </a:r>
            <a:r>
              <a:rPr lang="en-US" dirty="0"/>
              <a:t>, essentially the homesite of the field and founded by its most early proponents. In no small way, this group of dedicated scholars, creators, and clinicians led to the Penn State University Press creating its own Graphic Medicine imprint and catalog of titles. Though, of course, the comics medium and concern over healthcare is not an exclusively North American nor English-language concern, and sites like </a:t>
            </a:r>
            <a:r>
              <a:rPr lang="en-US" dirty="0" err="1"/>
              <a:t>Medicinia</a:t>
            </a:r>
            <a:r>
              <a:rPr lang="en-US" dirty="0"/>
              <a:t> </a:t>
            </a:r>
            <a:r>
              <a:rPr lang="en-US" dirty="0" err="1"/>
              <a:t>Grafica</a:t>
            </a:r>
            <a:r>
              <a:rPr lang="en-US" dirty="0"/>
              <a:t> are attempting their own work in languages foreign to our own.</a:t>
            </a:r>
          </a:p>
        </p:txBody>
      </p:sp>
      <p:sp>
        <p:nvSpPr>
          <p:cNvPr id="4" name="Slide Number Placeholder 3"/>
          <p:cNvSpPr>
            <a:spLocks noGrp="1"/>
          </p:cNvSpPr>
          <p:nvPr>
            <p:ph type="sldNum" sz="quarter" idx="5"/>
          </p:nvPr>
        </p:nvSpPr>
        <p:spPr/>
        <p:txBody>
          <a:bodyPr/>
          <a:lstStyle/>
          <a:p>
            <a:fld id="{6D66B215-4CE6-C143-AD18-AEDDDB4A7211}" type="slidenum">
              <a:rPr lang="en-US" smtClean="0"/>
              <a:t>3</a:t>
            </a:fld>
            <a:endParaRPr lang="en-US"/>
          </a:p>
        </p:txBody>
      </p:sp>
    </p:spTree>
    <p:extLst>
      <p:ext uri="{BB962C8B-B14F-4D97-AF65-F5344CB8AC3E}">
        <p14:creationId xmlns:p14="http://schemas.microsoft.com/office/powerpoint/2010/main" val="1067321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aspect of digital media that I will not have the chance to showcase today are the proprietary apps and mobile software being developed for </a:t>
            </a:r>
            <a:r>
              <a:rPr lang="en-US" dirty="0" err="1"/>
              <a:t>therapeutical</a:t>
            </a:r>
            <a:r>
              <a:rPr lang="en-US" dirty="0"/>
              <a:t>, clinical, and entertainment purposes. But it is worth noting that, in addition to the following, they are on the rise and worth consideration. </a:t>
            </a:r>
          </a:p>
        </p:txBody>
      </p:sp>
      <p:sp>
        <p:nvSpPr>
          <p:cNvPr id="4" name="Slide Number Placeholder 3"/>
          <p:cNvSpPr>
            <a:spLocks noGrp="1"/>
          </p:cNvSpPr>
          <p:nvPr>
            <p:ph type="sldNum" sz="quarter" idx="5"/>
          </p:nvPr>
        </p:nvSpPr>
        <p:spPr/>
        <p:txBody>
          <a:bodyPr/>
          <a:lstStyle/>
          <a:p>
            <a:fld id="{6D66B215-4CE6-C143-AD18-AEDDDB4A7211}" type="slidenum">
              <a:rPr lang="en-US" smtClean="0"/>
              <a:t>4</a:t>
            </a:fld>
            <a:endParaRPr lang="en-US"/>
          </a:p>
        </p:txBody>
      </p:sp>
    </p:spTree>
    <p:extLst>
      <p:ext uri="{BB962C8B-B14F-4D97-AF65-F5344CB8AC3E}">
        <p14:creationId xmlns:p14="http://schemas.microsoft.com/office/powerpoint/2010/main" val="59563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offers a great deal in terms of videos relevant to Graphic Medicine. Even better, it offer a number of curated playlists and channels, as seen here. Dr. Michael Green’s Channel features original videos on various aspects of GM, while MK </a:t>
            </a:r>
            <a:r>
              <a:rPr lang="en-US" dirty="0" err="1"/>
              <a:t>Czerwiec’s</a:t>
            </a:r>
            <a:r>
              <a:rPr lang="en-US" dirty="0"/>
              <a:t> Graphic Medicine Playlist or my own Graphic Medicine Videos collection find relevant news stories, projects, and presentations, then pulling them into a shared space.</a:t>
            </a:r>
          </a:p>
        </p:txBody>
      </p:sp>
      <p:sp>
        <p:nvSpPr>
          <p:cNvPr id="4" name="Slide Number Placeholder 3"/>
          <p:cNvSpPr>
            <a:spLocks noGrp="1"/>
          </p:cNvSpPr>
          <p:nvPr>
            <p:ph type="sldNum" sz="quarter" idx="5"/>
          </p:nvPr>
        </p:nvSpPr>
        <p:spPr/>
        <p:txBody>
          <a:bodyPr/>
          <a:lstStyle/>
          <a:p>
            <a:fld id="{6D66B215-4CE6-C143-AD18-AEDDDB4A7211}" type="slidenum">
              <a:rPr lang="en-US" smtClean="0"/>
              <a:t>5</a:t>
            </a:fld>
            <a:endParaRPr lang="en-US"/>
          </a:p>
        </p:txBody>
      </p:sp>
    </p:spTree>
    <p:extLst>
      <p:ext uri="{BB962C8B-B14F-4D97-AF65-F5344CB8AC3E}">
        <p14:creationId xmlns:p14="http://schemas.microsoft.com/office/powerpoint/2010/main" val="4769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Medicine can also be a subject for the ears as well as the eyes, with the main Graphic Medicine site having expanded into a regular podcast and, at times, a videocast. Original interviews, analyses, and recordings of related conferences make for vital content.</a:t>
            </a:r>
          </a:p>
        </p:txBody>
      </p:sp>
      <p:sp>
        <p:nvSpPr>
          <p:cNvPr id="4" name="Slide Number Placeholder 3"/>
          <p:cNvSpPr>
            <a:spLocks noGrp="1"/>
          </p:cNvSpPr>
          <p:nvPr>
            <p:ph type="sldNum" sz="quarter" idx="5"/>
          </p:nvPr>
        </p:nvSpPr>
        <p:spPr/>
        <p:txBody>
          <a:bodyPr/>
          <a:lstStyle/>
          <a:p>
            <a:fld id="{6D66B215-4CE6-C143-AD18-AEDDDB4A7211}" type="slidenum">
              <a:rPr lang="en-US" smtClean="0"/>
              <a:t>6</a:t>
            </a:fld>
            <a:endParaRPr lang="en-US"/>
          </a:p>
        </p:txBody>
      </p:sp>
    </p:spTree>
    <p:extLst>
      <p:ext uri="{BB962C8B-B14F-4D97-AF65-F5344CB8AC3E}">
        <p14:creationId xmlns:p14="http://schemas.microsoft.com/office/powerpoint/2010/main" val="305891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remain in the brilliant, early days of Graphic Medicine, so when I say “databases,” I am not yet referring to major publisher systems like ProQuest of PubMed. Here, I am focusing on our grassroots efforts to amass and more readily make available GM materials.</a:t>
            </a:r>
          </a:p>
        </p:txBody>
      </p:sp>
      <p:sp>
        <p:nvSpPr>
          <p:cNvPr id="4" name="Slide Number Placeholder 3"/>
          <p:cNvSpPr>
            <a:spLocks noGrp="1"/>
          </p:cNvSpPr>
          <p:nvPr>
            <p:ph type="sldNum" sz="quarter" idx="5"/>
          </p:nvPr>
        </p:nvSpPr>
        <p:spPr/>
        <p:txBody>
          <a:bodyPr/>
          <a:lstStyle/>
          <a:p>
            <a:fld id="{6D66B215-4CE6-C143-AD18-AEDDDB4A7211}" type="slidenum">
              <a:rPr lang="en-US" smtClean="0"/>
              <a:t>7</a:t>
            </a:fld>
            <a:endParaRPr lang="en-US"/>
          </a:p>
        </p:txBody>
      </p:sp>
    </p:spTree>
    <p:extLst>
      <p:ext uri="{BB962C8B-B14F-4D97-AF65-F5344CB8AC3E}">
        <p14:creationId xmlns:p14="http://schemas.microsoft.com/office/powerpoint/2010/main" val="272569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many citation and research tools out there, Zotero offers free, shareable group libraries where individuals can collectively build bibliographies and repositories. Its abilities to synch through browsers and laptop software, in tandem, as well as its connection to ISBN and DOI identifiers makes it particularly flexible.</a:t>
            </a:r>
          </a:p>
        </p:txBody>
      </p:sp>
      <p:sp>
        <p:nvSpPr>
          <p:cNvPr id="4" name="Slide Number Placeholder 3"/>
          <p:cNvSpPr>
            <a:spLocks noGrp="1"/>
          </p:cNvSpPr>
          <p:nvPr>
            <p:ph type="sldNum" sz="quarter" idx="5"/>
          </p:nvPr>
        </p:nvSpPr>
        <p:spPr/>
        <p:txBody>
          <a:bodyPr/>
          <a:lstStyle/>
          <a:p>
            <a:fld id="{6D66B215-4CE6-C143-AD18-AEDDDB4A7211}" type="slidenum">
              <a:rPr lang="en-US" smtClean="0"/>
              <a:t>8</a:t>
            </a:fld>
            <a:endParaRPr lang="en-US"/>
          </a:p>
        </p:txBody>
      </p:sp>
    </p:spTree>
    <p:extLst>
      <p:ext uri="{BB962C8B-B14F-4D97-AF65-F5344CB8AC3E}">
        <p14:creationId xmlns:p14="http://schemas.microsoft.com/office/powerpoint/2010/main" val="53301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librarian Alice </a:t>
            </a:r>
            <a:r>
              <a:rPr lang="en-US" dirty="0" err="1"/>
              <a:t>Jaggers</a:t>
            </a:r>
            <a:r>
              <a:rPr lang="en-US" dirty="0"/>
              <a:t> has made inroads in developing her own open database of GM titles, a list that grows monthly. In parallel, I have attempted to build the Graphic Medicine Bulletin, a searchable snapshot, so to speak, of the latest GM scholarship entering the field. (We will come back to my GMB at the end.)</a:t>
            </a:r>
          </a:p>
        </p:txBody>
      </p:sp>
      <p:sp>
        <p:nvSpPr>
          <p:cNvPr id="4" name="Slide Number Placeholder 3"/>
          <p:cNvSpPr>
            <a:spLocks noGrp="1"/>
          </p:cNvSpPr>
          <p:nvPr>
            <p:ph type="sldNum" sz="quarter" idx="5"/>
          </p:nvPr>
        </p:nvSpPr>
        <p:spPr/>
        <p:txBody>
          <a:bodyPr/>
          <a:lstStyle/>
          <a:p>
            <a:fld id="{6D66B215-4CE6-C143-AD18-AEDDDB4A7211}" type="slidenum">
              <a:rPr lang="en-US" smtClean="0"/>
              <a:t>9</a:t>
            </a:fld>
            <a:endParaRPr lang="en-US"/>
          </a:p>
        </p:txBody>
      </p:sp>
    </p:spTree>
    <p:extLst>
      <p:ext uri="{BB962C8B-B14F-4D97-AF65-F5344CB8AC3E}">
        <p14:creationId xmlns:p14="http://schemas.microsoft.com/office/powerpoint/2010/main" val="268995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8/1/20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3.xml"/><Relationship Id="rId7" Type="http://schemas.openxmlformats.org/officeDocument/2006/relationships/hyperlink" Target="https://www.flickr.com/photos/keetsa/524715635"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g"/><Relationship Id="rId5"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mediacause.org/finding-key-insights-from-google-ad-grants-data-for-nonprofit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g"/><Relationship Id="rId5"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HTTPS" TargetMode="External"/><Relationship Id="rId3" Type="http://schemas.openxmlformats.org/officeDocument/2006/relationships/slideLayout" Target="../slideLayouts/slideLayout3.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utcbangalore.blogspot.com/2015/04/live-streaming-of-utc-graduation.html" TargetMode="External"/><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hyperlink" Target="https://creativecommons.org/licenses/by-nd/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www.ruthtrumpold.id.au/destech/?page_id=593" TargetMode="External"/><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85F9-8355-EE47-9DEA-77970F146BDC}"/>
              </a:ext>
            </a:extLst>
          </p:cNvPr>
          <p:cNvSpPr>
            <a:spLocks noGrp="1"/>
          </p:cNvSpPr>
          <p:nvPr>
            <p:ph type="ctrTitle"/>
          </p:nvPr>
        </p:nvSpPr>
        <p:spPr/>
        <p:txBody>
          <a:bodyPr/>
          <a:lstStyle/>
          <a:p>
            <a:r>
              <a:rPr lang="en-US" dirty="0"/>
              <a:t>Graphic Medicine Online</a:t>
            </a:r>
          </a:p>
        </p:txBody>
      </p:sp>
      <p:sp>
        <p:nvSpPr>
          <p:cNvPr id="3" name="Subtitle 2">
            <a:extLst>
              <a:ext uri="{FF2B5EF4-FFF2-40B4-BE49-F238E27FC236}">
                <a16:creationId xmlns:a16="http://schemas.microsoft.com/office/drawing/2014/main" id="{32C8B59F-E6FF-1D4E-9AC1-422A4E2244F3}"/>
              </a:ext>
            </a:extLst>
          </p:cNvPr>
          <p:cNvSpPr>
            <a:spLocks noGrp="1"/>
          </p:cNvSpPr>
          <p:nvPr>
            <p:ph type="subTitle" idx="1"/>
          </p:nvPr>
        </p:nvSpPr>
        <p:spPr>
          <a:xfrm>
            <a:off x="1876424" y="3602037"/>
            <a:ext cx="8791575" cy="3127376"/>
          </a:xfrm>
        </p:spPr>
        <p:txBody>
          <a:bodyPr>
            <a:noAutofit/>
          </a:bodyPr>
          <a:lstStyle/>
          <a:p>
            <a:r>
              <a:rPr lang="en-US" sz="2400" dirty="0"/>
              <a:t>A. David Lewis, PH.D.</a:t>
            </a:r>
            <a:br>
              <a:rPr lang="en-US" sz="2400" dirty="0"/>
            </a:br>
            <a:r>
              <a:rPr lang="en-US" sz="2400" dirty="0"/>
              <a:t>MCPHS UNIVERSITY</a:t>
            </a:r>
          </a:p>
          <a:p>
            <a:endParaRPr lang="en-US" sz="2400" dirty="0"/>
          </a:p>
          <a:p>
            <a:pPr algn="r"/>
            <a:r>
              <a:rPr lang="en-US" sz="2400" dirty="0"/>
              <a:t>Presented </a:t>
            </a:r>
            <a:r>
              <a:rPr lang="en-US" sz="2400" dirty="0" err="1"/>
              <a:t>aS</a:t>
            </a:r>
            <a:r>
              <a:rPr lang="en-US" sz="2400" dirty="0"/>
              <a:t> Part of NEMLA 2020’s </a:t>
            </a:r>
            <a:br>
              <a:rPr lang="en-US" sz="2400" dirty="0"/>
            </a:br>
            <a:r>
              <a:rPr lang="en-US" sz="2400" dirty="0"/>
              <a:t>“Saving the Day: Accessing Comics in the 21</a:t>
            </a:r>
            <a:r>
              <a:rPr lang="en-US" sz="2400" baseline="30000" dirty="0"/>
              <a:t>st</a:t>
            </a:r>
            <a:r>
              <a:rPr lang="en-US" sz="2400" dirty="0"/>
              <a:t> Century”</a:t>
            </a:r>
          </a:p>
          <a:p>
            <a:pPr algn="r"/>
            <a:r>
              <a:rPr lang="en-US" sz="2400" dirty="0"/>
              <a:t>March 7, 2020 – Boston, MA</a:t>
            </a:r>
          </a:p>
        </p:txBody>
      </p:sp>
      <p:pic>
        <p:nvPicPr>
          <p:cNvPr id="7" name="Audio 6">
            <a:hlinkClick r:id="" action="ppaction://media"/>
            <a:extLst>
              <a:ext uri="{FF2B5EF4-FFF2-40B4-BE49-F238E27FC236}">
                <a16:creationId xmlns:a16="http://schemas.microsoft.com/office/drawing/2014/main" id="{AFC824F6-6942-DD49-A59A-E9D6308B3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1341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0130">
        <p159:morph option="byObject"/>
      </p:transition>
    </mc:Choice>
    <mc:Fallback>
      <p:transition spd="slow" advTm="50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69" name="Rectangle 68">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1"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73" name="Group 72">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4"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5"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8"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7"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8"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9"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2"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3"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5"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D9E25E01-3246-A745-99ED-289C604447B6}"/>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solidFill>
                  <a:srgbClr val="FFFFFF"/>
                </a:solidFill>
              </a:rPr>
              <a:t>WEBComics</a:t>
            </a:r>
          </a:p>
        </p:txBody>
      </p:sp>
      <p:sp useBgFill="1">
        <p:nvSpPr>
          <p:cNvPr id="129"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6BC57C79-AE67-E744-B124-C4933BB507F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21396" y="1472515"/>
            <a:ext cx="4635583" cy="3905478"/>
          </a:xfrm>
          <a:prstGeom prst="rect">
            <a:avLst/>
          </a:prstGeom>
        </p:spPr>
      </p:pic>
      <p:sp>
        <p:nvSpPr>
          <p:cNvPr id="6" name="TextBox 5">
            <a:extLst>
              <a:ext uri="{FF2B5EF4-FFF2-40B4-BE49-F238E27FC236}">
                <a16:creationId xmlns:a16="http://schemas.microsoft.com/office/drawing/2014/main" id="{9A2CA329-43AF-B249-ABBB-FA81BC7A56AB}"/>
              </a:ext>
            </a:extLst>
          </p:cNvPr>
          <p:cNvSpPr txBox="1"/>
          <p:nvPr/>
        </p:nvSpPr>
        <p:spPr>
          <a:xfrm>
            <a:off x="8807645" y="5177938"/>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keetsa/5247156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019EA85F-CFFC-2B44-9487-6C20AA5D82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45687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Tm="16399">
        <p159:morph option="byObject"/>
      </p:transition>
    </mc:Choice>
    <mc:Fallback>
      <p:transition spd="slow" advTm="16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CD57A-A3A7-194E-B89B-3A1A620EB2AC}"/>
              </a:ext>
            </a:extLst>
          </p:cNvPr>
          <p:cNvPicPr>
            <a:picLocks noChangeAspect="1"/>
          </p:cNvPicPr>
          <p:nvPr/>
        </p:nvPicPr>
        <p:blipFill rotWithShape="1">
          <a:blip r:embed="rId6"/>
          <a:srcRect r="2667"/>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0A0E34F7-B043-3C4A-A75E-0ED13792A8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9757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840">
        <p159:morph option="byObject"/>
      </p:transition>
    </mc:Choice>
    <mc:Fallback>
      <p:transition spd="slow" advTm="19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0"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28244740-72E1-6941-930F-597005D81B12}"/>
              </a:ext>
            </a:extLst>
          </p:cNvPr>
          <p:cNvPicPr>
            <a:picLocks noChangeAspect="1"/>
          </p:cNvPicPr>
          <p:nvPr/>
        </p:nvPicPr>
        <p:blipFill rotWithShape="1">
          <a:blip r:embed="rId7"/>
          <a:srcRect b="4970"/>
          <a:stretch/>
        </p:blipFill>
        <p:spPr>
          <a:xfrm>
            <a:off x="1914228" y="1250357"/>
            <a:ext cx="8360364" cy="4349794"/>
          </a:xfrm>
          <a:prstGeom prst="rect">
            <a:avLst/>
          </a:prstGeom>
        </p:spPr>
      </p:pic>
      <p:pic>
        <p:nvPicPr>
          <p:cNvPr id="2" name="Audio 1">
            <a:hlinkClick r:id="" action="ppaction://media"/>
            <a:extLst>
              <a:ext uri="{FF2B5EF4-FFF2-40B4-BE49-F238E27FC236}">
                <a16:creationId xmlns:a16="http://schemas.microsoft.com/office/drawing/2014/main" id="{011FC8E1-7E60-914C-A272-651B71929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8897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192">
        <p159:morph option="byObject"/>
      </p:transition>
    </mc:Choice>
    <mc:Fallback>
      <p:transition spd="slow" advTm="18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C84C995-C517-D14E-9D50-8C29B6E72CDF}"/>
              </a:ext>
            </a:extLst>
          </p:cNvPr>
          <p:cNvPicPr>
            <a:picLocks noChangeAspect="1"/>
          </p:cNvPicPr>
          <p:nvPr/>
        </p:nvPicPr>
        <p:blipFill>
          <a:blip r:embed="rId5"/>
          <a:stretch>
            <a:fillRect/>
          </a:stretch>
        </p:blipFill>
        <p:spPr>
          <a:xfrm>
            <a:off x="7526196" y="599072"/>
            <a:ext cx="4126549" cy="2248969"/>
          </a:xfrm>
          <a:prstGeom prst="rect">
            <a:avLst/>
          </a:prstGeom>
        </p:spPr>
      </p:pic>
      <p:cxnSp>
        <p:nvCxnSpPr>
          <p:cNvPr id="16" name="Straight Connector 15">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social media post&#10;&#10;Description automatically generated">
            <a:extLst>
              <a:ext uri="{FF2B5EF4-FFF2-40B4-BE49-F238E27FC236}">
                <a16:creationId xmlns:a16="http://schemas.microsoft.com/office/drawing/2014/main" id="{0D0727D3-6114-4A4F-8F80-9E44F58AF0B4}"/>
              </a:ext>
            </a:extLst>
          </p:cNvPr>
          <p:cNvPicPr>
            <a:picLocks noChangeAspect="1"/>
          </p:cNvPicPr>
          <p:nvPr/>
        </p:nvPicPr>
        <p:blipFill>
          <a:blip r:embed="rId6"/>
          <a:stretch>
            <a:fillRect/>
          </a:stretch>
        </p:blipFill>
        <p:spPr>
          <a:xfrm>
            <a:off x="643467" y="4568490"/>
            <a:ext cx="2634207" cy="1442227"/>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883BF71E-091F-0E46-B27E-2FD76CA85100}"/>
              </a:ext>
            </a:extLst>
          </p:cNvPr>
          <p:cNvPicPr>
            <a:picLocks noChangeAspect="1"/>
          </p:cNvPicPr>
          <p:nvPr/>
        </p:nvPicPr>
        <p:blipFill>
          <a:blip r:embed="rId7"/>
          <a:stretch>
            <a:fillRect/>
          </a:stretch>
        </p:blipFill>
        <p:spPr>
          <a:xfrm>
            <a:off x="522910" y="604599"/>
            <a:ext cx="4126521" cy="2259268"/>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F3313E30-EFF8-C644-B405-6C884EBFECBE}"/>
              </a:ext>
            </a:extLst>
          </p:cNvPr>
          <p:cNvPicPr>
            <a:picLocks noChangeAspect="1"/>
          </p:cNvPicPr>
          <p:nvPr/>
        </p:nvPicPr>
        <p:blipFill>
          <a:blip r:embed="rId8"/>
          <a:stretch>
            <a:fillRect/>
          </a:stretch>
        </p:blipFill>
        <p:spPr>
          <a:xfrm>
            <a:off x="9057310" y="4694628"/>
            <a:ext cx="2611780" cy="1429949"/>
          </a:xfrm>
          <a:prstGeom prst="rect">
            <a:avLst/>
          </a:prstGeom>
        </p:spPr>
      </p:pic>
      <p:cxnSp>
        <p:nvCxnSpPr>
          <p:cNvPr id="13" name="Straight Arrow Connector 12">
            <a:extLst>
              <a:ext uri="{FF2B5EF4-FFF2-40B4-BE49-F238E27FC236}">
                <a16:creationId xmlns:a16="http://schemas.microsoft.com/office/drawing/2014/main" id="{CFCD8A1C-7AA8-DF45-8972-7BF708F995B3}"/>
              </a:ext>
            </a:extLst>
          </p:cNvPr>
          <p:cNvCxnSpPr/>
          <p:nvPr/>
        </p:nvCxnSpPr>
        <p:spPr>
          <a:xfrm>
            <a:off x="5396738" y="1739678"/>
            <a:ext cx="1382151" cy="0"/>
          </a:xfrm>
          <a:prstGeom prst="straightConnector1">
            <a:avLst/>
          </a:prstGeom>
          <a:ln w="76200">
            <a:headEnd type="triangle"/>
            <a:tailEnd type="triangle"/>
          </a:ln>
        </p:spPr>
        <p:style>
          <a:lnRef idx="1">
            <a:schemeClr val="accent2"/>
          </a:lnRef>
          <a:fillRef idx="0">
            <a:schemeClr val="accent2"/>
          </a:fillRef>
          <a:effectRef idx="0">
            <a:schemeClr val="accent2"/>
          </a:effectRef>
          <a:fontRef idx="minor">
            <a:schemeClr val="tx1"/>
          </a:fontRef>
        </p:style>
      </p:cxnSp>
      <p:pic>
        <p:nvPicPr>
          <p:cNvPr id="15" name="Picture 14" descr="A screenshot of a video game&#10;&#10;Description automatically generated">
            <a:extLst>
              <a:ext uri="{FF2B5EF4-FFF2-40B4-BE49-F238E27FC236}">
                <a16:creationId xmlns:a16="http://schemas.microsoft.com/office/drawing/2014/main" id="{B9EF7557-15A3-6C4C-B5C1-6142215D6505}"/>
              </a:ext>
            </a:extLst>
          </p:cNvPr>
          <p:cNvPicPr>
            <a:picLocks noChangeAspect="1"/>
          </p:cNvPicPr>
          <p:nvPr/>
        </p:nvPicPr>
        <p:blipFill>
          <a:blip r:embed="rId9"/>
          <a:stretch>
            <a:fillRect/>
          </a:stretch>
        </p:blipFill>
        <p:spPr>
          <a:xfrm>
            <a:off x="4117650" y="4087943"/>
            <a:ext cx="3920844" cy="2164632"/>
          </a:xfrm>
          <a:prstGeom prst="rect">
            <a:avLst/>
          </a:prstGeom>
        </p:spPr>
      </p:pic>
      <p:pic>
        <p:nvPicPr>
          <p:cNvPr id="4" name="Audio 3">
            <a:hlinkClick r:id="" action="ppaction://media"/>
            <a:extLst>
              <a:ext uri="{FF2B5EF4-FFF2-40B4-BE49-F238E27FC236}">
                <a16:creationId xmlns:a16="http://schemas.microsoft.com/office/drawing/2014/main" id="{63F94007-BE60-9A4C-B598-67EBCDA320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2429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8107">
        <p159:morph option="byObject"/>
      </p:transition>
    </mc:Choice>
    <mc:Fallback>
      <p:transition spd="slow" advTm="48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8" name="Group 12">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130" name="Rectangle 68">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1"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73" name="Group 72">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4"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5"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8"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7"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8"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9"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0"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1"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2"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3"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5"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6"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1"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593A70D3-3905-F94C-B0C8-C43FADDEC1BA}"/>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dirty="0">
                <a:solidFill>
                  <a:srgbClr val="FFFFFF"/>
                </a:solidFill>
              </a:rPr>
              <a:t>RESOURCES</a:t>
            </a:r>
          </a:p>
        </p:txBody>
      </p:sp>
      <p:sp useBgFill="1">
        <p:nvSpPr>
          <p:cNvPr id="129"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sitting, computer, man&#10;&#10;Description automatically generated">
            <a:extLst>
              <a:ext uri="{FF2B5EF4-FFF2-40B4-BE49-F238E27FC236}">
                <a16:creationId xmlns:a16="http://schemas.microsoft.com/office/drawing/2014/main" id="{52D0912F-A914-F04D-BC27-967AAF4CD44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21396" y="1953457"/>
            <a:ext cx="4635583" cy="2943595"/>
          </a:xfrm>
          <a:prstGeom prst="rect">
            <a:avLst/>
          </a:prstGeom>
        </p:spPr>
      </p:pic>
      <p:sp>
        <p:nvSpPr>
          <p:cNvPr id="6" name="TextBox 5">
            <a:extLst>
              <a:ext uri="{FF2B5EF4-FFF2-40B4-BE49-F238E27FC236}">
                <a16:creationId xmlns:a16="http://schemas.microsoft.com/office/drawing/2014/main" id="{FAA9EF34-AFBC-2047-8350-51DD8EA6A24F}"/>
              </a:ext>
            </a:extLst>
          </p:cNvPr>
          <p:cNvSpPr txBox="1"/>
          <p:nvPr/>
        </p:nvSpPr>
        <p:spPr>
          <a:xfrm>
            <a:off x="8937488" y="4696997"/>
            <a:ext cx="21194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mediacause.org/finding-key-insights-from-google-ad-grants-data-for-nonprofi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EC3662E5-5CF9-A24E-AB0D-2ECB0CC01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70390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Tm="23730">
        <p159:morph option="byObject"/>
      </p:transition>
    </mc:Choice>
    <mc:Fallback>
      <p:transition spd="slow" advTm="23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E4DA04E-D0BA-7340-A4BA-B891E5AB7944}"/>
              </a:ext>
            </a:extLst>
          </p:cNvPr>
          <p:cNvPicPr>
            <a:picLocks noChangeAspect="1"/>
          </p:cNvPicPr>
          <p:nvPr/>
        </p:nvPicPr>
        <p:blipFill>
          <a:blip r:embed="rId5"/>
          <a:stretch>
            <a:fillRect/>
          </a:stretch>
        </p:blipFill>
        <p:spPr>
          <a:xfrm>
            <a:off x="517459" y="321734"/>
            <a:ext cx="5306249" cy="2905170"/>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social media post&#10;&#10;Description automatically generated">
            <a:extLst>
              <a:ext uri="{FF2B5EF4-FFF2-40B4-BE49-F238E27FC236}">
                <a16:creationId xmlns:a16="http://schemas.microsoft.com/office/drawing/2014/main" id="{3D172F5F-7578-BF4B-81F2-22C090255AB0}"/>
              </a:ext>
            </a:extLst>
          </p:cNvPr>
          <p:cNvPicPr>
            <a:picLocks noChangeAspect="1"/>
          </p:cNvPicPr>
          <p:nvPr/>
        </p:nvPicPr>
        <p:blipFill>
          <a:blip r:embed="rId6"/>
          <a:stretch>
            <a:fillRect/>
          </a:stretch>
        </p:blipFill>
        <p:spPr>
          <a:xfrm>
            <a:off x="457201" y="3680785"/>
            <a:ext cx="5366507" cy="2938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BDB0315-6018-8E49-87F6-443459FDD7E2}"/>
              </a:ext>
            </a:extLst>
          </p:cNvPr>
          <p:cNvPicPr>
            <a:picLocks noChangeAspect="1"/>
          </p:cNvPicPr>
          <p:nvPr/>
        </p:nvPicPr>
        <p:blipFill>
          <a:blip r:embed="rId7"/>
          <a:stretch>
            <a:fillRect/>
          </a:stretch>
        </p:blipFill>
        <p:spPr>
          <a:xfrm>
            <a:off x="6286851" y="1070340"/>
            <a:ext cx="5447948" cy="2969131"/>
          </a:xfrm>
          <a:prstGeom prst="rect">
            <a:avLst/>
          </a:prstGeom>
        </p:spPr>
      </p:pic>
      <p:sp>
        <p:nvSpPr>
          <p:cNvPr id="8" name="Rectangle 7" descr="#GraphicMedicine hashtag">
            <a:extLst>
              <a:ext uri="{FF2B5EF4-FFF2-40B4-BE49-F238E27FC236}">
                <a16:creationId xmlns:a16="http://schemas.microsoft.com/office/drawing/2014/main" id="{C2933568-22CF-3049-8DC0-19C90C2A6484}"/>
              </a:ext>
            </a:extLst>
          </p:cNvPr>
          <p:cNvSpPr/>
          <p:nvPr/>
        </p:nvSpPr>
        <p:spPr>
          <a:xfrm>
            <a:off x="6245476" y="4688200"/>
            <a:ext cx="5489323"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a:t>
            </a:r>
            <a:r>
              <a:rPr lang="en-US" sz="5400" b="1" cap="none" spc="0" dirty="0" err="1">
                <a:ln w="12700">
                  <a:solidFill>
                    <a:schemeClr val="accent5"/>
                  </a:solidFill>
                  <a:prstDash val="solid"/>
                </a:ln>
                <a:pattFill prst="ltDnDiag">
                  <a:fgClr>
                    <a:schemeClr val="accent5">
                      <a:lumMod val="60000"/>
                      <a:lumOff val="40000"/>
                    </a:schemeClr>
                  </a:fgClr>
                  <a:bgClr>
                    <a:schemeClr val="bg1"/>
                  </a:bgClr>
                </a:pattFill>
                <a:effectLst/>
              </a:rPr>
              <a:t>GraphicMedicine</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2" name="Audio 1">
            <a:hlinkClick r:id="" action="ppaction://media"/>
            <a:extLst>
              <a:ext uri="{FF2B5EF4-FFF2-40B4-BE49-F238E27FC236}">
                <a16:creationId xmlns:a16="http://schemas.microsoft.com/office/drawing/2014/main" id="{6EEE414D-F0FB-134F-B164-D268A4E0D6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637095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878">
        <p159:morph option="byObject"/>
      </p:transition>
    </mc:Choice>
    <mc:Fallback>
      <p:transition spd="slow" advTm="36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85F9-8355-EE47-9DEA-77970F146BDC}"/>
              </a:ext>
            </a:extLst>
          </p:cNvPr>
          <p:cNvSpPr>
            <a:spLocks noGrp="1"/>
          </p:cNvSpPr>
          <p:nvPr>
            <p:ph type="ctrTitle"/>
          </p:nvPr>
        </p:nvSpPr>
        <p:spPr/>
        <p:txBody>
          <a:bodyPr/>
          <a:lstStyle/>
          <a:p>
            <a:pPr algn="ctr"/>
            <a:r>
              <a:rPr lang="en-US" dirty="0"/>
              <a:t>Graphic Medicine Online</a:t>
            </a:r>
          </a:p>
        </p:txBody>
      </p:sp>
      <p:sp>
        <p:nvSpPr>
          <p:cNvPr id="3" name="Subtitle 2">
            <a:extLst>
              <a:ext uri="{FF2B5EF4-FFF2-40B4-BE49-F238E27FC236}">
                <a16:creationId xmlns:a16="http://schemas.microsoft.com/office/drawing/2014/main" id="{32C8B59F-E6FF-1D4E-9AC1-422A4E2244F3}"/>
              </a:ext>
            </a:extLst>
          </p:cNvPr>
          <p:cNvSpPr>
            <a:spLocks noGrp="1"/>
          </p:cNvSpPr>
          <p:nvPr>
            <p:ph type="subTitle" idx="1"/>
          </p:nvPr>
        </p:nvSpPr>
        <p:spPr>
          <a:xfrm>
            <a:off x="1876424" y="3602037"/>
            <a:ext cx="8791575" cy="2133599"/>
          </a:xfrm>
        </p:spPr>
        <p:txBody>
          <a:bodyPr>
            <a:normAutofit/>
          </a:bodyPr>
          <a:lstStyle/>
          <a:p>
            <a:pPr algn="ctr"/>
            <a:r>
              <a:rPr lang="en-US" sz="2400" dirty="0"/>
              <a:t>A. David Lewis, PH.D.</a:t>
            </a:r>
            <a:br>
              <a:rPr lang="en-US" sz="2400" dirty="0"/>
            </a:br>
            <a:r>
              <a:rPr lang="en-US" sz="2400" dirty="0"/>
              <a:t>@</a:t>
            </a:r>
            <a:r>
              <a:rPr lang="en-US" sz="2400" dirty="0" err="1"/>
              <a:t>adlewis</a:t>
            </a:r>
            <a:endParaRPr lang="en-US" sz="2400" dirty="0"/>
          </a:p>
        </p:txBody>
      </p:sp>
      <p:sp>
        <p:nvSpPr>
          <p:cNvPr id="4" name="TextBox 3">
            <a:extLst>
              <a:ext uri="{FF2B5EF4-FFF2-40B4-BE49-F238E27FC236}">
                <a16:creationId xmlns:a16="http://schemas.microsoft.com/office/drawing/2014/main" id="{4009E74A-ACCB-A44F-B3EE-DB01B5B69CF6}"/>
              </a:ext>
            </a:extLst>
          </p:cNvPr>
          <p:cNvSpPr txBox="1"/>
          <p:nvPr/>
        </p:nvSpPr>
        <p:spPr>
          <a:xfrm>
            <a:off x="4543425" y="6249986"/>
            <a:ext cx="9548812" cy="369332"/>
          </a:xfrm>
          <a:prstGeom prst="rect">
            <a:avLst/>
          </a:prstGeom>
          <a:noFill/>
        </p:spPr>
        <p:txBody>
          <a:bodyPr wrap="square" rtlCol="0">
            <a:spAutoFit/>
          </a:bodyPr>
          <a:lstStyle/>
          <a:p>
            <a:r>
              <a:rPr lang="en-US" dirty="0"/>
              <a:t>Additional details and links will be available at https://</a:t>
            </a:r>
            <a:r>
              <a:rPr lang="en-US" dirty="0" err="1"/>
              <a:t>tinyurl.com</a:t>
            </a:r>
            <a:r>
              <a:rPr lang="en-US" dirty="0"/>
              <a:t>/nemla2020.</a:t>
            </a:r>
          </a:p>
        </p:txBody>
      </p:sp>
      <p:pic>
        <p:nvPicPr>
          <p:cNvPr id="5" name="Audio 4">
            <a:hlinkClick r:id="" action="ppaction://media"/>
            <a:extLst>
              <a:ext uri="{FF2B5EF4-FFF2-40B4-BE49-F238E27FC236}">
                <a16:creationId xmlns:a16="http://schemas.microsoft.com/office/drawing/2014/main" id="{923D5397-7C63-6440-BD9E-B394B3274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661074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1018">
        <p159:morph option="byObject"/>
      </p:transition>
    </mc:Choice>
    <mc:Fallback>
      <p:transition spd="slow" advTm="31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33E4E0B3-8C58-8743-9CF5-B36858A99B70}"/>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t>WEBSITES</a:t>
            </a:r>
          </a:p>
        </p:txBody>
      </p:sp>
      <p:sp>
        <p:nvSpPr>
          <p:cNvPr id="69" name="Round Diagonal Corner Rectangle 6">
            <a:extLst>
              <a:ext uri="{FF2B5EF4-FFF2-40B4-BE49-F238E27FC236}">
                <a16:creationId xmlns:a16="http://schemas.microsoft.com/office/drawing/2014/main" id="{01958E0A-0BC1-424F-9B41-D614FC13A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 clock&#10;&#10;Description automatically generated">
            <a:extLst>
              <a:ext uri="{FF2B5EF4-FFF2-40B4-BE49-F238E27FC236}">
                <a16:creationId xmlns:a16="http://schemas.microsoft.com/office/drawing/2014/main" id="{04904B7E-1F73-4549-B9AA-AEE23784A31A}"/>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2029" r="6445" b="-1"/>
          <a:stretch/>
        </p:blipFill>
        <p:spPr>
          <a:xfrm>
            <a:off x="6421396" y="1136606"/>
            <a:ext cx="4635583" cy="4577297"/>
          </a:xfrm>
          <a:prstGeom prst="rect">
            <a:avLst/>
          </a:prstGeom>
        </p:spPr>
      </p:pic>
      <p:sp>
        <p:nvSpPr>
          <p:cNvPr id="6" name="TextBox 5">
            <a:extLst>
              <a:ext uri="{FF2B5EF4-FFF2-40B4-BE49-F238E27FC236}">
                <a16:creationId xmlns:a16="http://schemas.microsoft.com/office/drawing/2014/main" id="{89E0D02D-E3A4-E14E-BCB0-8B96ED784A20}"/>
              </a:ext>
            </a:extLst>
          </p:cNvPr>
          <p:cNvSpPr txBox="1"/>
          <p:nvPr/>
        </p:nvSpPr>
        <p:spPr>
          <a:xfrm>
            <a:off x="8807645" y="5513848"/>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en.wikipedia.org/wiki/HTTP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D8F29789-6F25-B14D-9A2A-0B6CD021CD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8909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487">
        <p159:morph option="byObject"/>
      </p:transition>
    </mc:Choice>
    <mc:Fallback>
      <p:transition spd="slow" advTm="11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F00D8F08-04B3-0247-948A-89560A10CF1B}"/>
              </a:ext>
            </a:extLst>
          </p:cNvPr>
          <p:cNvPicPr>
            <a:picLocks noChangeAspect="1"/>
          </p:cNvPicPr>
          <p:nvPr/>
        </p:nvPicPr>
        <p:blipFill rotWithShape="1">
          <a:blip r:embed="rId5"/>
          <a:srcRect r="4102" b="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screenshot of a cell phone&#10;&#10;Description automatically generated">
            <a:extLst>
              <a:ext uri="{FF2B5EF4-FFF2-40B4-BE49-F238E27FC236}">
                <a16:creationId xmlns:a16="http://schemas.microsoft.com/office/drawing/2014/main" id="{537BD193-1ED0-444D-940A-7BDBD0086B15}"/>
              </a:ext>
            </a:extLst>
          </p:cNvPr>
          <p:cNvPicPr>
            <a:picLocks noChangeAspect="1"/>
          </p:cNvPicPr>
          <p:nvPr/>
        </p:nvPicPr>
        <p:blipFill rotWithShape="1">
          <a:blip r:embed="rId6"/>
          <a:srcRect t="19806" b="1246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screenshot of a cell phone&#10;&#10;Description automatically generated">
            <a:extLst>
              <a:ext uri="{FF2B5EF4-FFF2-40B4-BE49-F238E27FC236}">
                <a16:creationId xmlns:a16="http://schemas.microsoft.com/office/drawing/2014/main" id="{CA2860E7-2D30-E848-BC3D-19CE1715DB87}"/>
              </a:ext>
            </a:extLst>
          </p:cNvPr>
          <p:cNvPicPr>
            <a:picLocks noChangeAspect="1"/>
          </p:cNvPicPr>
          <p:nvPr/>
        </p:nvPicPr>
        <p:blipFill rotWithShape="1">
          <a:blip r:embed="rId7"/>
          <a:srcRect l="5323" r="34777"/>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2" name="Audio 1">
            <a:hlinkClick r:id="" action="ppaction://media"/>
            <a:extLst>
              <a:ext uri="{FF2B5EF4-FFF2-40B4-BE49-F238E27FC236}">
                <a16:creationId xmlns:a16="http://schemas.microsoft.com/office/drawing/2014/main" id="{8491FE57-2695-874B-B37D-65C912D90D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2592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2545">
        <p159:morph option="byObject"/>
      </p:transition>
    </mc:Choice>
    <mc:Fallback>
      <p:transition spd="slow" advTm="42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D77F5FB4-E48E-8E45-8D91-12886A4B6B04}"/>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dirty="0"/>
              <a:t>MEDIA</a:t>
            </a:r>
          </a:p>
        </p:txBody>
      </p:sp>
      <p:sp>
        <p:nvSpPr>
          <p:cNvPr id="69" name="Round Diagonal Corner Rectangle 6">
            <a:extLst>
              <a:ext uri="{FF2B5EF4-FFF2-40B4-BE49-F238E27FC236}">
                <a16:creationId xmlns:a16="http://schemas.microsoft.com/office/drawing/2014/main" id="{01958E0A-0BC1-424F-9B41-D614FC13A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evice, computer, room&#10;&#10;Description automatically generated">
            <a:extLst>
              <a:ext uri="{FF2B5EF4-FFF2-40B4-BE49-F238E27FC236}">
                <a16:creationId xmlns:a16="http://schemas.microsoft.com/office/drawing/2014/main" id="{D1D00F1A-6604-7E43-9E7B-9E2AC59A5EEC}"/>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6580" r="12309" b="1"/>
          <a:stretch/>
        </p:blipFill>
        <p:spPr>
          <a:xfrm>
            <a:off x="6421396" y="1136606"/>
            <a:ext cx="4635583" cy="4577297"/>
          </a:xfrm>
          <a:prstGeom prst="rect">
            <a:avLst/>
          </a:prstGeom>
        </p:spPr>
      </p:pic>
      <p:sp>
        <p:nvSpPr>
          <p:cNvPr id="6" name="TextBox 5">
            <a:extLst>
              <a:ext uri="{FF2B5EF4-FFF2-40B4-BE49-F238E27FC236}">
                <a16:creationId xmlns:a16="http://schemas.microsoft.com/office/drawing/2014/main" id="{2A79F2EE-F2BA-EF45-A53B-067CB03A3AED}"/>
              </a:ext>
            </a:extLst>
          </p:cNvPr>
          <p:cNvSpPr txBox="1"/>
          <p:nvPr/>
        </p:nvSpPr>
        <p:spPr>
          <a:xfrm>
            <a:off x="8793219" y="5513848"/>
            <a:ext cx="22637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utcbangalore.blogspot.com/2015/04/live-streaming-of-utc-graduat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7DA4371C-968B-EA4E-B43F-10C22C70C8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30724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651">
        <p159:morph option="byObject"/>
      </p:transition>
    </mc:Choice>
    <mc:Fallback>
      <p:transition spd="slow" advTm="20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5B0ECFB-42D4-8D43-8BA0-7B186F1B9414}"/>
              </a:ext>
            </a:extLst>
          </p:cNvPr>
          <p:cNvPicPr>
            <a:picLocks noChangeAspect="1"/>
          </p:cNvPicPr>
          <p:nvPr/>
        </p:nvPicPr>
        <p:blipFill rotWithShape="1">
          <a:blip r:embed="rId5"/>
          <a:srcRect l="1363" r="536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7" name="Picture 16" descr="A screenshot of a social media post&#10;&#10;Description automatically generated">
            <a:extLst>
              <a:ext uri="{FF2B5EF4-FFF2-40B4-BE49-F238E27FC236}">
                <a16:creationId xmlns:a16="http://schemas.microsoft.com/office/drawing/2014/main" id="{15264B33-B9FF-3448-AAC6-34DE1E5685C8}"/>
              </a:ext>
            </a:extLst>
          </p:cNvPr>
          <p:cNvPicPr>
            <a:picLocks noChangeAspect="1"/>
          </p:cNvPicPr>
          <p:nvPr/>
        </p:nvPicPr>
        <p:blipFill rotWithShape="1">
          <a:blip r:embed="rId6"/>
          <a:srcRect t="24557" b="771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3" name="Picture 12">
            <a:extLst>
              <a:ext uri="{FF2B5EF4-FFF2-40B4-BE49-F238E27FC236}">
                <a16:creationId xmlns:a16="http://schemas.microsoft.com/office/drawing/2014/main" id="{78965E23-EC23-AA4B-9629-F2418FDD9CDE}"/>
              </a:ext>
            </a:extLst>
          </p:cNvPr>
          <p:cNvPicPr>
            <a:picLocks noChangeAspect="1"/>
          </p:cNvPicPr>
          <p:nvPr/>
        </p:nvPicPr>
        <p:blipFill rotWithShape="1">
          <a:blip r:embed="rId7"/>
          <a:srcRect l="8852" r="32616"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2" name="Audio 1">
            <a:hlinkClick r:id="" action="ppaction://media"/>
            <a:extLst>
              <a:ext uri="{FF2B5EF4-FFF2-40B4-BE49-F238E27FC236}">
                <a16:creationId xmlns:a16="http://schemas.microsoft.com/office/drawing/2014/main" id="{55C3AA18-13B1-9347-B744-00804B8898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66363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5552">
        <p159:morph option="byObject"/>
      </p:transition>
    </mc:Choice>
    <mc:Fallback>
      <p:transition spd="slow" advTm="35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3E5A37D-F1C4-4145-9085-A0A5A9951D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10" name="Rectangle 9">
            <a:extLst>
              <a:ext uri="{FF2B5EF4-FFF2-40B4-BE49-F238E27FC236}">
                <a16:creationId xmlns:a16="http://schemas.microsoft.com/office/drawing/2014/main" id="{392C7167-368D-444E-9E47-2E8891515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6">
            <a:extLst>
              <a:ext uri="{FF2B5EF4-FFF2-40B4-BE49-F238E27FC236}">
                <a16:creationId xmlns:a16="http://schemas.microsoft.com/office/drawing/2014/main" id="{F2748E73-80C5-425F-913B-7742A712C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C8459A0-4A67-4667-8375-3C1891D63C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15" name="Rectangle 14">
              <a:extLst>
                <a:ext uri="{FF2B5EF4-FFF2-40B4-BE49-F238E27FC236}">
                  <a16:creationId xmlns:a16="http://schemas.microsoft.com/office/drawing/2014/main" id="{504FC121-DD1C-42A3-8F46-7B66D4FB2D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 name="Freeform 6">
              <a:extLst>
                <a:ext uri="{FF2B5EF4-FFF2-40B4-BE49-F238E27FC236}">
                  <a16:creationId xmlns:a16="http://schemas.microsoft.com/office/drawing/2014/main" id="{F347BD5B-E7F7-42FE-8415-821E0F5D50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7">
              <a:extLst>
                <a:ext uri="{FF2B5EF4-FFF2-40B4-BE49-F238E27FC236}">
                  <a16:creationId xmlns:a16="http://schemas.microsoft.com/office/drawing/2014/main" id="{DBF7E89B-D667-41E9-B91C-82C84F775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Rectangle 17">
              <a:extLst>
                <a:ext uri="{FF2B5EF4-FFF2-40B4-BE49-F238E27FC236}">
                  <a16:creationId xmlns:a16="http://schemas.microsoft.com/office/drawing/2014/main" id="{384697C2-C67C-40B8-8AB5-64BA0855BA0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 name="Freeform 9">
              <a:extLst>
                <a:ext uri="{FF2B5EF4-FFF2-40B4-BE49-F238E27FC236}">
                  <a16:creationId xmlns:a16="http://schemas.microsoft.com/office/drawing/2014/main" id="{62248432-9BC6-49AA-8170-93E7B544A3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0">
              <a:extLst>
                <a:ext uri="{FF2B5EF4-FFF2-40B4-BE49-F238E27FC236}">
                  <a16:creationId xmlns:a16="http://schemas.microsoft.com/office/drawing/2014/main" id="{AB1EC22E-A4E2-40C5-822E-C44162C19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1">
              <a:extLst>
                <a:ext uri="{FF2B5EF4-FFF2-40B4-BE49-F238E27FC236}">
                  <a16:creationId xmlns:a16="http://schemas.microsoft.com/office/drawing/2014/main" id="{0FB86F8F-0996-471C-B2CB-EA73B713B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2">
              <a:extLst>
                <a:ext uri="{FF2B5EF4-FFF2-40B4-BE49-F238E27FC236}">
                  <a16:creationId xmlns:a16="http://schemas.microsoft.com/office/drawing/2014/main" id="{68558584-C3BC-439A-94D0-AC7258BBCB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3">
              <a:extLst>
                <a:ext uri="{FF2B5EF4-FFF2-40B4-BE49-F238E27FC236}">
                  <a16:creationId xmlns:a16="http://schemas.microsoft.com/office/drawing/2014/main" id="{61C9978A-EC3E-429A-A984-A054F6060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4">
              <a:extLst>
                <a:ext uri="{FF2B5EF4-FFF2-40B4-BE49-F238E27FC236}">
                  <a16:creationId xmlns:a16="http://schemas.microsoft.com/office/drawing/2014/main" id="{D4899F73-4FB6-4D9D-B775-C922AD2FE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5">
              <a:extLst>
                <a:ext uri="{FF2B5EF4-FFF2-40B4-BE49-F238E27FC236}">
                  <a16:creationId xmlns:a16="http://schemas.microsoft.com/office/drawing/2014/main" id="{4FC63266-65BB-4ED1-BF70-4B6426F37A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6">
              <a:extLst>
                <a:ext uri="{FF2B5EF4-FFF2-40B4-BE49-F238E27FC236}">
                  <a16:creationId xmlns:a16="http://schemas.microsoft.com/office/drawing/2014/main" id="{FAADEE34-87D6-49F7-BD7C-6E9B4A15C2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7">
              <a:extLst>
                <a:ext uri="{FF2B5EF4-FFF2-40B4-BE49-F238E27FC236}">
                  <a16:creationId xmlns:a16="http://schemas.microsoft.com/office/drawing/2014/main" id="{EEF15212-62A9-4C7D-8E44-A8EE702C2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8">
              <a:extLst>
                <a:ext uri="{FF2B5EF4-FFF2-40B4-BE49-F238E27FC236}">
                  <a16:creationId xmlns:a16="http://schemas.microsoft.com/office/drawing/2014/main" id="{AA9CD605-9A47-422D-B59B-EF520819CA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9">
              <a:extLst>
                <a:ext uri="{FF2B5EF4-FFF2-40B4-BE49-F238E27FC236}">
                  <a16:creationId xmlns:a16="http://schemas.microsoft.com/office/drawing/2014/main" id="{84697520-ED42-45DF-808D-08406E6D7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0">
              <a:extLst>
                <a:ext uri="{FF2B5EF4-FFF2-40B4-BE49-F238E27FC236}">
                  <a16:creationId xmlns:a16="http://schemas.microsoft.com/office/drawing/2014/main" id="{5B77A4A4-2564-4FCD-AAB6-EF5928FC0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1">
              <a:extLst>
                <a:ext uri="{FF2B5EF4-FFF2-40B4-BE49-F238E27FC236}">
                  <a16:creationId xmlns:a16="http://schemas.microsoft.com/office/drawing/2014/main" id="{FBA27082-4F5A-4B4B-9E9F-08D99C377C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F9FB517D-15AF-4171-A924-F788CCD86D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5A4DA561-E7F6-472E-BFF7-56F5699D0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4116AD74-7050-406D-B9C6-0E093DE25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39704B7F-8302-4393-87BA-5FE1F1D53E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327F5C12-23E8-4541-978B-A3FFC6C38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457E0D75-3FEF-4F4D-B77A-61B2EE068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36">
              <a:extLst>
                <a:ext uri="{FF2B5EF4-FFF2-40B4-BE49-F238E27FC236}">
                  <a16:creationId xmlns:a16="http://schemas.microsoft.com/office/drawing/2014/main" id="{1771F493-916F-4369-AB59-3959D6FFE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37">
              <a:extLst>
                <a:ext uri="{FF2B5EF4-FFF2-40B4-BE49-F238E27FC236}">
                  <a16:creationId xmlns:a16="http://schemas.microsoft.com/office/drawing/2014/main" id="{C3BC1B88-E51E-4022-866F-91F3DA2F71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38">
              <a:extLst>
                <a:ext uri="{FF2B5EF4-FFF2-40B4-BE49-F238E27FC236}">
                  <a16:creationId xmlns:a16="http://schemas.microsoft.com/office/drawing/2014/main" id="{AA772B23-B946-4213-92DD-12C4DAEBC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9">
              <a:extLst>
                <a:ext uri="{FF2B5EF4-FFF2-40B4-BE49-F238E27FC236}">
                  <a16:creationId xmlns:a16="http://schemas.microsoft.com/office/drawing/2014/main" id="{82847A30-DCA3-4885-8D66-D6351398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40">
              <a:extLst>
                <a:ext uri="{FF2B5EF4-FFF2-40B4-BE49-F238E27FC236}">
                  <a16:creationId xmlns:a16="http://schemas.microsoft.com/office/drawing/2014/main" id="{DFF0EA02-510D-4D5F-89CE-440F347005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41">
              <a:extLst>
                <a:ext uri="{FF2B5EF4-FFF2-40B4-BE49-F238E27FC236}">
                  <a16:creationId xmlns:a16="http://schemas.microsoft.com/office/drawing/2014/main" id="{095A6A1F-4881-4C5A-931E-BB6A7786C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42">
              <a:extLst>
                <a:ext uri="{FF2B5EF4-FFF2-40B4-BE49-F238E27FC236}">
                  <a16:creationId xmlns:a16="http://schemas.microsoft.com/office/drawing/2014/main" id="{92BA463E-7556-418B-A878-F7672ECA04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43">
              <a:extLst>
                <a:ext uri="{FF2B5EF4-FFF2-40B4-BE49-F238E27FC236}">
                  <a16:creationId xmlns:a16="http://schemas.microsoft.com/office/drawing/2014/main" id="{19E413E4-DE86-45D9-9F12-DE8751C98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99DD4B37-45ED-49ED-A184-E756E5375E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57">
              <a:extLst>
                <a:ext uri="{FF2B5EF4-FFF2-40B4-BE49-F238E27FC236}">
                  <a16:creationId xmlns:a16="http://schemas.microsoft.com/office/drawing/2014/main" id="{8F64D9A0-F049-4558-81E6-A56D96384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58">
              <a:extLst>
                <a:ext uri="{FF2B5EF4-FFF2-40B4-BE49-F238E27FC236}">
                  <a16:creationId xmlns:a16="http://schemas.microsoft.com/office/drawing/2014/main" id="{07949EC0-5240-45A7-A771-003EF95D36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3" name="Picture 2" descr="A screenshot of a cell phone&#10;&#10;Description automatically generated">
            <a:extLst>
              <a:ext uri="{FF2B5EF4-FFF2-40B4-BE49-F238E27FC236}">
                <a16:creationId xmlns:a16="http://schemas.microsoft.com/office/drawing/2014/main" id="{CE5AB044-14C4-474C-844E-3A6B2981CB05}"/>
              </a:ext>
            </a:extLst>
          </p:cNvPr>
          <p:cNvPicPr>
            <a:picLocks noChangeAspect="1"/>
          </p:cNvPicPr>
          <p:nvPr/>
        </p:nvPicPr>
        <p:blipFill rotWithShape="1">
          <a:blip r:embed="rId7"/>
          <a:srcRect b="4599"/>
          <a:stretch/>
        </p:blipFill>
        <p:spPr>
          <a:xfrm>
            <a:off x="2333412" y="1136606"/>
            <a:ext cx="8723567" cy="4577297"/>
          </a:xfrm>
          <a:prstGeom prst="rect">
            <a:avLst/>
          </a:prstGeom>
        </p:spPr>
      </p:pic>
      <p:pic>
        <p:nvPicPr>
          <p:cNvPr id="2" name="Audio 1">
            <a:hlinkClick r:id="" action="ppaction://media"/>
            <a:extLst>
              <a:ext uri="{FF2B5EF4-FFF2-40B4-BE49-F238E27FC236}">
                <a16:creationId xmlns:a16="http://schemas.microsoft.com/office/drawing/2014/main" id="{A5B45E80-E3AA-4B43-98CC-94390F097F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7113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289">
        <p159:morph option="byObject"/>
      </p:transition>
    </mc:Choice>
    <mc:Fallback>
      <p:transition spd="slow" advTm="23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24538A57-E038-A845-8B81-693F496CFC3C}"/>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t>DATABASES</a:t>
            </a:r>
          </a:p>
        </p:txBody>
      </p:sp>
      <p:sp>
        <p:nvSpPr>
          <p:cNvPr id="69" name="Round Diagonal Corner Rectangle 6">
            <a:extLst>
              <a:ext uri="{FF2B5EF4-FFF2-40B4-BE49-F238E27FC236}">
                <a16:creationId xmlns:a16="http://schemas.microsoft.com/office/drawing/2014/main" id="{01958E0A-0BC1-424F-9B41-D614FC13A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ircuit&#10;&#10;Description automatically generated">
            <a:extLst>
              <a:ext uri="{FF2B5EF4-FFF2-40B4-BE49-F238E27FC236}">
                <a16:creationId xmlns:a16="http://schemas.microsoft.com/office/drawing/2014/main" id="{F329D6C0-1372-7549-86B9-B79455D7C411}"/>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8782" r="18556" b="1"/>
          <a:stretch/>
        </p:blipFill>
        <p:spPr>
          <a:xfrm>
            <a:off x="6421396" y="1136606"/>
            <a:ext cx="4635583" cy="4577297"/>
          </a:xfrm>
          <a:prstGeom prst="rect">
            <a:avLst/>
          </a:prstGeom>
        </p:spPr>
      </p:pic>
      <p:sp>
        <p:nvSpPr>
          <p:cNvPr id="6" name="TextBox 5">
            <a:extLst>
              <a:ext uri="{FF2B5EF4-FFF2-40B4-BE49-F238E27FC236}">
                <a16:creationId xmlns:a16="http://schemas.microsoft.com/office/drawing/2014/main" id="{3630D263-22B8-6842-9AF1-B94CC8EA3BCB}"/>
              </a:ext>
            </a:extLst>
          </p:cNvPr>
          <p:cNvSpPr txBox="1"/>
          <p:nvPr/>
        </p:nvSpPr>
        <p:spPr>
          <a:xfrm>
            <a:off x="8663375" y="5513848"/>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www.ruthtrumpold.id.au/destech/?page_id=59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8E418F5B-E3EE-5148-B6BE-2B24778ADC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02696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378">
        <p159:morph option="byObject"/>
      </p:transition>
    </mc:Choice>
    <mc:Fallback>
      <p:transition spd="slow" advTm="23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192B8624-5BD5-46EC-A302-B4465CF1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23187AA2-14F9-4110-A7BA-B834BA987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AF099E-6B41-4E52-8330-51D0A4956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3" y="480057"/>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14439B0D-1D7E-244D-983D-AA11B1D8377D}"/>
              </a:ext>
            </a:extLst>
          </p:cNvPr>
          <p:cNvPicPr>
            <a:picLocks noChangeAspect="1"/>
          </p:cNvPicPr>
          <p:nvPr/>
        </p:nvPicPr>
        <p:blipFill rotWithShape="1">
          <a:blip r:embed="rId6"/>
          <a:srcRect l="12205" r="36582" b="1"/>
          <a:stretch/>
        </p:blipFill>
        <p:spPr>
          <a:xfrm>
            <a:off x="640673" y="537204"/>
            <a:ext cx="5211232" cy="5571066"/>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D71EFDF1-E971-E342-921E-071B4F3F67C6}"/>
              </a:ext>
            </a:extLst>
          </p:cNvPr>
          <p:cNvPicPr>
            <a:picLocks noChangeAspect="1"/>
          </p:cNvPicPr>
          <p:nvPr/>
        </p:nvPicPr>
        <p:blipFill rotWithShape="1">
          <a:blip r:embed="rId7"/>
          <a:srcRect l="14810" r="33275"/>
          <a:stretch/>
        </p:blipFill>
        <p:spPr>
          <a:xfrm>
            <a:off x="6340095" y="537204"/>
            <a:ext cx="5211232" cy="5571066"/>
          </a:xfrm>
          <a:prstGeom prst="rect">
            <a:avLst/>
          </a:prstGeom>
        </p:spPr>
      </p:pic>
      <p:pic>
        <p:nvPicPr>
          <p:cNvPr id="7" name="Picture 6" descr="A close up of a sign&#10;&#10;Description automatically generated">
            <a:extLst>
              <a:ext uri="{FF2B5EF4-FFF2-40B4-BE49-F238E27FC236}">
                <a16:creationId xmlns:a16="http://schemas.microsoft.com/office/drawing/2014/main" id="{ABCE528F-8B00-EE47-B5D9-DFFEEEF394E9}"/>
              </a:ext>
            </a:extLst>
          </p:cNvPr>
          <p:cNvPicPr>
            <a:picLocks noChangeAspect="1"/>
          </p:cNvPicPr>
          <p:nvPr/>
        </p:nvPicPr>
        <p:blipFill>
          <a:blip r:embed="rId8"/>
          <a:stretch>
            <a:fillRect/>
          </a:stretch>
        </p:blipFill>
        <p:spPr>
          <a:xfrm>
            <a:off x="4341224" y="5405801"/>
            <a:ext cx="3512345" cy="1404938"/>
          </a:xfrm>
          <a:prstGeom prst="snip2DiagRect">
            <a:avLst/>
          </a:prstGeom>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Audio 1">
            <a:hlinkClick r:id="" action="ppaction://media"/>
            <a:extLst>
              <a:ext uri="{FF2B5EF4-FFF2-40B4-BE49-F238E27FC236}">
                <a16:creationId xmlns:a16="http://schemas.microsoft.com/office/drawing/2014/main" id="{202B3BFC-4EA7-C643-8EA0-38A3ED8467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9101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917">
        <p159:morph option="byObject"/>
      </p:transition>
    </mc:Choice>
    <mc:Fallback>
      <p:transition spd="slow" advTm="28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ound Diagonal Corner Rectangle 6">
            <a:extLst>
              <a:ext uri="{FF2B5EF4-FFF2-40B4-BE49-F238E27FC236}">
                <a16:creationId xmlns:a16="http://schemas.microsoft.com/office/drawing/2014/main" id="{179D851C-8A22-40C2-95AB-87556CF7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87167C05-6114-45E2-AE3D-B77D38988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tanding in front of a large rock&#10;&#10;Description automatically generated">
            <a:extLst>
              <a:ext uri="{FF2B5EF4-FFF2-40B4-BE49-F238E27FC236}">
                <a16:creationId xmlns:a16="http://schemas.microsoft.com/office/drawing/2014/main" id="{803A6E1D-2458-8149-9D97-F1D49AE3C408}"/>
              </a:ext>
            </a:extLst>
          </p:cNvPr>
          <p:cNvPicPr>
            <a:picLocks noChangeAspect="1"/>
          </p:cNvPicPr>
          <p:nvPr/>
        </p:nvPicPr>
        <p:blipFill>
          <a:blip r:embed="rId7"/>
          <a:stretch>
            <a:fillRect/>
          </a:stretch>
        </p:blipFill>
        <p:spPr>
          <a:xfrm>
            <a:off x="1302279" y="2188434"/>
            <a:ext cx="4711698" cy="2473641"/>
          </a:xfrm>
          <a:prstGeom prst="rect">
            <a:avLst/>
          </a:prstGeom>
        </p:spPr>
      </p:pic>
      <p:cxnSp>
        <p:nvCxnSpPr>
          <p:cNvPr id="16" name="Straight Connector 15">
            <a:extLst>
              <a:ext uri="{FF2B5EF4-FFF2-40B4-BE49-F238E27FC236}">
                <a16:creationId xmlns:a16="http://schemas.microsoft.com/office/drawing/2014/main" id="{792A6FB2-C222-4C89-B4E3-7F96367DC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9349" y="1416818"/>
            <a:ext cx="0" cy="4019340"/>
          </a:xfrm>
          <a:prstGeom prst="line">
            <a:avLst/>
          </a:prstGeom>
          <a:ln>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pic>
        <p:nvPicPr>
          <p:cNvPr id="7" name="Picture 6" descr="A screenshot of a social media post&#10;&#10;Description automatically generated">
            <a:extLst>
              <a:ext uri="{FF2B5EF4-FFF2-40B4-BE49-F238E27FC236}">
                <a16:creationId xmlns:a16="http://schemas.microsoft.com/office/drawing/2014/main" id="{9DA6E609-9655-514B-989E-CE2575E6A08B}"/>
              </a:ext>
            </a:extLst>
          </p:cNvPr>
          <p:cNvPicPr>
            <a:picLocks noChangeAspect="1"/>
          </p:cNvPicPr>
          <p:nvPr/>
        </p:nvPicPr>
        <p:blipFill>
          <a:blip r:embed="rId8"/>
          <a:stretch>
            <a:fillRect/>
          </a:stretch>
        </p:blipFill>
        <p:spPr>
          <a:xfrm>
            <a:off x="6174843" y="2188434"/>
            <a:ext cx="4711698" cy="2473641"/>
          </a:xfrm>
          <a:prstGeom prst="rect">
            <a:avLst/>
          </a:prstGeom>
        </p:spPr>
      </p:pic>
      <p:pic>
        <p:nvPicPr>
          <p:cNvPr id="2" name="Audio 1">
            <a:hlinkClick r:id="" action="ppaction://media"/>
            <a:extLst>
              <a:ext uri="{FF2B5EF4-FFF2-40B4-BE49-F238E27FC236}">
                <a16:creationId xmlns:a16="http://schemas.microsoft.com/office/drawing/2014/main" id="{C12B619E-C8F6-4146-B569-555EEA29A3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934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570">
        <p159:morph option="byObject"/>
      </p:transition>
    </mc:Choice>
    <mc:Fallback>
      <p:transition spd="slow" advTm="28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1163</Words>
  <Application>Microsoft Macintosh PowerPoint</Application>
  <PresentationFormat>Widescreen</PresentationFormat>
  <Paragraphs>51</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Tw Cen MT</vt:lpstr>
      <vt:lpstr>Circuit</vt:lpstr>
      <vt:lpstr>Graphic Medicine Online</vt:lpstr>
      <vt:lpstr>WEBSITES</vt:lpstr>
      <vt:lpstr>PowerPoint Presentation</vt:lpstr>
      <vt:lpstr>MEDIA</vt:lpstr>
      <vt:lpstr>PowerPoint Presentation</vt:lpstr>
      <vt:lpstr>PowerPoint Presentation</vt:lpstr>
      <vt:lpstr>DATABASES</vt:lpstr>
      <vt:lpstr>PowerPoint Presentation</vt:lpstr>
      <vt:lpstr>PowerPoint Presentation</vt:lpstr>
      <vt:lpstr>WEBComics</vt:lpstr>
      <vt:lpstr>PowerPoint Presentation</vt:lpstr>
      <vt:lpstr>PowerPoint Presentation</vt:lpstr>
      <vt:lpstr>PowerPoint Presentation</vt:lpstr>
      <vt:lpstr>RESOURCES</vt:lpstr>
      <vt:lpstr>PowerPoint Presentation</vt:lpstr>
      <vt:lpstr>Graphic Medicine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 Medicine Online</dc:title>
  <dc:creator>Lewis, A David</dc:creator>
  <cp:lastModifiedBy>Lewis, A David</cp:lastModifiedBy>
  <cp:revision>17</cp:revision>
  <dcterms:created xsi:type="dcterms:W3CDTF">2020-03-07T16:07:32Z</dcterms:created>
  <dcterms:modified xsi:type="dcterms:W3CDTF">2020-08-01T13:52:54Z</dcterms:modified>
</cp:coreProperties>
</file>